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6" r:id="rId6"/>
    <p:sldId id="268" r:id="rId7"/>
    <p:sldId id="267" r:id="rId8"/>
    <p:sldId id="265" r:id="rId9"/>
    <p:sldId id="260" r:id="rId10"/>
    <p:sldId id="262" r:id="rId11"/>
    <p:sldId id="261" r:id="rId12"/>
    <p:sldId id="264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6T07:07:05.51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6T07:07:55.22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6T07:05:29.56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11T12:42:26.957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png>
</file>

<file path=ppt/media/image5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2D403-29EC-3F4F-9069-9A65829C11C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537E6A-84E1-4C44-8DE8-7579D3AE9A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95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537E6A-84E1-4C44-8DE8-7579D3AE9A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40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537E6A-84E1-4C44-8DE8-7579D3AE9A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92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537E6A-84E1-4C44-8DE8-7579D3AE9AE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1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7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6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6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0496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72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405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557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36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2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2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96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9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5" r:id="rId6"/>
    <p:sldLayoutId id="2147483850" r:id="rId7"/>
    <p:sldLayoutId id="2147483851" r:id="rId8"/>
    <p:sldLayoutId id="2147483852" r:id="rId9"/>
    <p:sldLayoutId id="2147483854" r:id="rId10"/>
    <p:sldLayoutId id="214748385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6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5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view of a city&#10;&#10;Description automatically generated">
            <a:extLst>
              <a:ext uri="{FF2B5EF4-FFF2-40B4-BE49-F238E27FC236}">
                <a16:creationId xmlns:a16="http://schemas.microsoft.com/office/drawing/2014/main" id="{40036466-7C79-0742-BC53-1B2C714F15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1300" r="2498" b="-1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968CC-3164-204F-80B7-04C1EC374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Century Gothic" panose="020B0502020202020204" pitchFamily="34" charset="0"/>
              </a:rPr>
              <a:t>Bogotá, Colombia Real Estate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C1F52-76F1-1A4E-B9D6-04F5029D1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By </a:t>
            </a:r>
            <a:r>
              <a:rPr lang="en-US" sz="3200">
                <a:latin typeface="Century Gothic" panose="020B0502020202020204" pitchFamily="34" charset="0"/>
              </a:rPr>
              <a:t>Gabe Calderon</a:t>
            </a: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71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50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14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9494FD-B8BE-AB4A-96C6-88E078377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96000" cy="2520176"/>
          </a:xfr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anchor="b">
            <a:normAutofit fontScale="90000"/>
          </a:bodyPr>
          <a:lstStyle/>
          <a:p>
            <a:pPr algn="ctr"/>
            <a:r>
              <a:rPr lang="en-US" sz="5600" dirty="0">
                <a:latin typeface="Century Gothic" panose="020B0502020202020204" pitchFamily="34" charset="0"/>
              </a:rPr>
              <a:t>Party rooms lower your property price by nearly 200k </a:t>
            </a:r>
          </a:p>
        </p:txBody>
      </p:sp>
      <p:sp>
        <p:nvSpPr>
          <p:cNvPr id="23" name="Content Placeholder 11">
            <a:extLst>
              <a:ext uri="{FF2B5EF4-FFF2-40B4-BE49-F238E27FC236}">
                <a16:creationId xmlns:a16="http://schemas.microsoft.com/office/drawing/2014/main" id="{4DC34C25-3AD8-4A16-853A-1889B6E2A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520176"/>
            <a:ext cx="6090240" cy="4337824"/>
          </a:xfr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anchor="t">
            <a:norm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Compared to the other additives we’ve given, only 50k will add to property if a gym and party room are added.</a:t>
            </a:r>
          </a:p>
          <a:p>
            <a:pPr algn="ctr"/>
            <a:r>
              <a:rPr lang="en-US" dirty="0">
                <a:latin typeface="Century Gothic" panose="020B0502020202020204" pitchFamily="34" charset="0"/>
              </a:rPr>
              <a:t>If one of these are added and not the other the sell price will drop at least by 130k on average.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18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24" name="Ink 18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13C4A9-0522-214A-80E5-E651B6C82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317" y="0"/>
            <a:ext cx="4627747" cy="6858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3596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81825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70F96E-8121-9A42-A011-3F02AD91C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7636" y="1"/>
            <a:ext cx="6057213" cy="2986048"/>
          </a:xfr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anchor="ctr">
            <a:noAutofit/>
          </a:bodyPr>
          <a:lstStyle/>
          <a:p>
            <a:pPr algn="ctr"/>
            <a:r>
              <a:rPr lang="en-US" sz="4400" dirty="0">
                <a:latin typeface="Century Gothic" panose="020B0502020202020204" pitchFamily="34" charset="0"/>
              </a:rPr>
              <a:t>Installing a green area and a jacuzzi will double the sell price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6477A6B-5C88-497C-B79A-B9C80F54D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7636" y="2986049"/>
            <a:ext cx="6024364" cy="3871951"/>
          </a:xfr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Having only a jacuzzi will significantly lower the value of the property by almost 120k.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Having only a green area will also lower the value of the property.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These components are only valuable to the property if both are installed.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6436237" y="1971579"/>
              <a:ext cx="360" cy="21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18237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D6F533D-018A-2444-BB30-D971BF8A14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31" y="4320"/>
            <a:ext cx="6099775" cy="685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372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62856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4925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A51A0227-072A-4F5F-928C-E2C3E5CCD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124B84-BF5D-0047-B387-26485B554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4348716"/>
            <a:ext cx="5273749" cy="2509284"/>
          </a:xfr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Properties listed in </a:t>
            </a:r>
            <a:r>
              <a:rPr lang="en-US" sz="3200" dirty="0" err="1">
                <a:latin typeface="Century Gothic" panose="020B0502020202020204" pitchFamily="34" charset="0"/>
              </a:rPr>
              <a:t>Bosa</a:t>
            </a:r>
            <a:r>
              <a:rPr lang="en-US" sz="3200" dirty="0">
                <a:latin typeface="Century Gothic" panose="020B0502020202020204" pitchFamily="34" charset="0"/>
              </a:rPr>
              <a:t> are nearly 50% less than the rest of the city.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4884261"/>
              <a:ext cx="360" cy="216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4868832"/>
                <a:ext cx="36000" cy="32709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8BAD71B3-48C7-4413-B651-A4A77F699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748" y="4348717"/>
            <a:ext cx="6915204" cy="2509284"/>
          </a:xfr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numCol="3" anchor="ctr">
            <a:normAutofit fontScale="92500" lnSpcReduction="20000"/>
          </a:bodyPr>
          <a:lstStyle/>
          <a:p>
            <a:pPr algn="ctr"/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lacks strong economic support</a:t>
            </a:r>
          </a:p>
          <a:p>
            <a:pPr algn="ctr"/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needs stronger transportation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Most of the people living in </a:t>
            </a:r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are part of the same income level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Needs more relators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Properties still lack electricity and running water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Needs better advertising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Following the slides will increase the value</a:t>
            </a:r>
          </a:p>
        </p:txBody>
      </p:sp>
      <p:pic>
        <p:nvPicPr>
          <p:cNvPr id="13" name="Content Placeholder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288B17A-3BFB-BD41-9886-9904F10CDA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3" r="-3" b="-3"/>
          <a:stretch/>
        </p:blipFill>
        <p:spPr>
          <a:xfrm>
            <a:off x="463296" y="392785"/>
            <a:ext cx="5471160" cy="38230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BBF4805-60EF-7546-B0B5-747D7C5A43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2" r="-2" b="-3"/>
          <a:stretch/>
        </p:blipFill>
        <p:spPr>
          <a:xfrm>
            <a:off x="6254496" y="397194"/>
            <a:ext cx="5471160" cy="381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80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8EB73-5B97-F249-A451-EFC5D1D04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Century Gothic" panose="020B0502020202020204" pitchFamily="34" charset="0"/>
              </a:rPr>
              <a:t>Summary</a:t>
            </a:r>
            <a:endParaRPr lang="en-US" dirty="0">
              <a:latin typeface="Century Gothic" panose="020B0502020202020204" pitchFamily="34" charset="0"/>
            </a:endParaRPr>
          </a:p>
        </p:txBody>
      </p:sp>
      <p:pic>
        <p:nvPicPr>
          <p:cNvPr id="7" name="Content Placeholder 6" descr="A picture containing train, building, outdoor, platform&#10;&#10;Description automatically generated">
            <a:extLst>
              <a:ext uri="{FF2B5EF4-FFF2-40B4-BE49-F238E27FC236}">
                <a16:creationId xmlns:a16="http://schemas.microsoft.com/office/drawing/2014/main" id="{7FA5B56F-C473-F642-A144-EFB63F98B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B12907-A702-A14C-A18E-55D604A68C9D}"/>
              </a:ext>
            </a:extLst>
          </p:cNvPr>
          <p:cNvSpPr txBox="1"/>
          <p:nvPr/>
        </p:nvSpPr>
        <p:spPr>
          <a:xfrm>
            <a:off x="6096000" y="885825"/>
            <a:ext cx="525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Century Gothic" panose="020B0502020202020204" pitchFamily="34" charset="0"/>
              </a:rPr>
              <a:t>Summary</a:t>
            </a:r>
            <a:endParaRPr lang="en-US" sz="6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2B9DEF-B513-DC43-9595-6E4E7A4B4EE4}"/>
              </a:ext>
            </a:extLst>
          </p:cNvPr>
          <p:cNvSpPr txBox="1"/>
          <p:nvPr/>
        </p:nvSpPr>
        <p:spPr>
          <a:xfrm>
            <a:off x="285752" y="373062"/>
            <a:ext cx="52577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BF50BC-62FF-9842-BCFB-6D73C2AE8429}"/>
              </a:ext>
            </a:extLst>
          </p:cNvPr>
          <p:cNvSpPr txBox="1"/>
          <p:nvPr/>
        </p:nvSpPr>
        <p:spPr>
          <a:xfrm>
            <a:off x="0" y="395364"/>
            <a:ext cx="563136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Adding a pool and a security room simultaneously will significantly increase the value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Adding a green area and a jacuzzi simultaneously will significantly increase the value.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Do not expect property value to increase if only a gym or only a party room is added.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Bosa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needs a stronger transportation system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Bosa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needs to be less congested to increase size of properties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Bosa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needs to pave their roads, clean the streets, and have gated communities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829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>
            <a:extLst>
              <a:ext uri="{FF2B5EF4-FFF2-40B4-BE49-F238E27FC236}">
                <a16:creationId xmlns:a16="http://schemas.microsoft.com/office/drawing/2014/main" id="{1CA8A97F-67F0-4D5F-A850-0C30727D1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578" y="1802192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view of a large rock&#10;&#10;Description automatically generated">
            <a:extLst>
              <a:ext uri="{FF2B5EF4-FFF2-40B4-BE49-F238E27FC236}">
                <a16:creationId xmlns:a16="http://schemas.microsoft.com/office/drawing/2014/main" id="{BD7BB421-7166-AA46-94F5-67CEF318E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2488" r="11289" b="-1"/>
          <a:stretch/>
        </p:blipFill>
        <p:spPr>
          <a:xfrm>
            <a:off x="20" y="-10623"/>
            <a:ext cx="12191979" cy="68579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B5098C-88E3-384A-8812-D1D2491B44D1}"/>
              </a:ext>
            </a:extLst>
          </p:cNvPr>
          <p:cNvSpPr txBox="1"/>
          <p:nvPr/>
        </p:nvSpPr>
        <p:spPr>
          <a:xfrm>
            <a:off x="232519" y="247973"/>
            <a:ext cx="11723914" cy="1745839"/>
          </a:xfrm>
          <a:prstGeom prst="rect">
            <a:avLst/>
          </a:prstGeom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latin typeface="Century Gothic" panose="020B0502020202020204" pitchFamily="34" charset="0"/>
                <a:ea typeface="+mj-ea"/>
                <a:cs typeface="+mj-cs"/>
              </a:rPr>
              <a:t>Bosa; a locality in Bogotá, Colombia represents low costing real estate. For Bosa to grow with the rest of Bogotá it will need to make significant changes to their properties.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CA2C341-CF44-47AD-964A-CB8A122FE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519" y="2004446"/>
            <a:ext cx="11723914" cy="4488429"/>
          </a:xfrm>
          <a:ln w="3810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AU" sz="2400" b="1" dirty="0">
                <a:latin typeface="Century Gothic" panose="020B0502020202020204" pitchFamily="34" charset="0"/>
              </a:rPr>
              <a:t>Bogotá has seen a constant increase in population growth over the last 70 years.</a:t>
            </a:r>
          </a:p>
          <a:p>
            <a:r>
              <a:rPr lang="en-AU" sz="2400" b="1" dirty="0">
                <a:latin typeface="Century Gothic" panose="020B0502020202020204" pitchFamily="34" charset="0"/>
              </a:rPr>
              <a:t>At a current population Bogotá of almost 11 million, it is one of the largest cities in the world.</a:t>
            </a:r>
          </a:p>
          <a:p>
            <a:r>
              <a:rPr lang="en-AU" sz="2400" b="1" dirty="0">
                <a:latin typeface="Century Gothic" panose="020B0502020202020204" pitchFamily="34" charset="0"/>
              </a:rPr>
              <a:t>Large amounts of people in this city have led to large differences in income distribution. 7 out of 10 </a:t>
            </a:r>
            <a:r>
              <a:rPr lang="en-AU" sz="2400" b="1" i="1" dirty="0" err="1">
                <a:latin typeface="Century Gothic" panose="020B0502020202020204" pitchFamily="34" charset="0"/>
              </a:rPr>
              <a:t>bogotanos</a:t>
            </a:r>
            <a:r>
              <a:rPr lang="en-AU" sz="2400" b="1" dirty="0">
                <a:latin typeface="Century Gothic" panose="020B0502020202020204" pitchFamily="34" charset="0"/>
              </a:rPr>
              <a:t> believe inequality in the city is high or very high.</a:t>
            </a:r>
          </a:p>
          <a:p>
            <a:r>
              <a:rPr lang="en-AU" sz="2400" b="1" dirty="0">
                <a:latin typeface="Century Gothic" panose="020B0502020202020204" pitchFamily="34" charset="0"/>
              </a:rPr>
              <a:t>A rating system in the 80s classified areas on a scale of 1 to 6.</a:t>
            </a:r>
          </a:p>
          <a:p>
            <a:r>
              <a:rPr lang="en-AU" sz="2400" b="1" dirty="0">
                <a:latin typeface="Century Gothic" panose="020B0502020202020204" pitchFamily="34" charset="0"/>
              </a:rPr>
              <a:t>As of April 2020, </a:t>
            </a:r>
            <a:r>
              <a:rPr lang="en-AU" sz="2400" b="1" dirty="0" err="1">
                <a:latin typeface="Century Gothic" panose="020B0502020202020204" pitchFamily="34" charset="0"/>
              </a:rPr>
              <a:t>Bosa</a:t>
            </a:r>
            <a:r>
              <a:rPr lang="en-AU" sz="2400" b="1" dirty="0">
                <a:latin typeface="Century Gothic" panose="020B0502020202020204" pitchFamily="34" charset="0"/>
              </a:rPr>
              <a:t> represents 78.9% of stratus 2 locations. </a:t>
            </a:r>
          </a:p>
          <a:p>
            <a:r>
              <a:rPr lang="en-AU" sz="2400" b="1" dirty="0" err="1">
                <a:latin typeface="Century Gothic" panose="020B0502020202020204" pitchFamily="34" charset="0"/>
              </a:rPr>
              <a:t>Bosa</a:t>
            </a:r>
            <a:r>
              <a:rPr lang="en-AU" sz="2400" b="1" dirty="0">
                <a:latin typeface="Century Gothic" panose="020B0502020202020204" pitchFamily="34" charset="0"/>
              </a:rPr>
              <a:t> is a part of “pirate settlements” which currently shelters around 50% of all residents in Bogota and 2 out of every 3 residents represent the lower class. </a:t>
            </a:r>
          </a:p>
          <a:p>
            <a:r>
              <a:rPr lang="en-AU" sz="2400" b="1" dirty="0">
                <a:latin typeface="Century Gothic" panose="020B0502020202020204" pitchFamily="34" charset="0"/>
              </a:rPr>
              <a:t>Residents of </a:t>
            </a:r>
            <a:r>
              <a:rPr lang="en-AU" sz="2400" b="1" dirty="0" err="1">
                <a:latin typeface="Century Gothic" panose="020B0502020202020204" pitchFamily="34" charset="0"/>
              </a:rPr>
              <a:t>Bosa</a:t>
            </a:r>
            <a:r>
              <a:rPr lang="en-AU" sz="2400" b="1" dirty="0">
                <a:latin typeface="Century Gothic" panose="020B0502020202020204" pitchFamily="34" charset="0"/>
              </a:rPr>
              <a:t> were originally assured by the city for running water and electricity. However, many are still waiting for this simple necessity. </a:t>
            </a:r>
          </a:p>
        </p:txBody>
      </p:sp>
    </p:spTree>
    <p:extLst>
      <p:ext uri="{BB962C8B-B14F-4D97-AF65-F5344CB8AC3E}">
        <p14:creationId xmlns:p14="http://schemas.microsoft.com/office/powerpoint/2010/main" val="235516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56733" y="5463634"/>
            <a:ext cx="1371600" cy="27432"/>
          </a:xfrm>
          <a:custGeom>
            <a:avLst/>
            <a:gdLst>
              <a:gd name="connsiteX0" fmla="*/ 0 w 1371600"/>
              <a:gd name="connsiteY0" fmla="*/ 0 h 27432"/>
              <a:gd name="connsiteX1" fmla="*/ 713232 w 1371600"/>
              <a:gd name="connsiteY1" fmla="*/ 0 h 27432"/>
              <a:gd name="connsiteX2" fmla="*/ 1371600 w 1371600"/>
              <a:gd name="connsiteY2" fmla="*/ 0 h 27432"/>
              <a:gd name="connsiteX3" fmla="*/ 1371600 w 1371600"/>
              <a:gd name="connsiteY3" fmla="*/ 27432 h 27432"/>
              <a:gd name="connsiteX4" fmla="*/ 699516 w 1371600"/>
              <a:gd name="connsiteY4" fmla="*/ 27432 h 27432"/>
              <a:gd name="connsiteX5" fmla="*/ 0 w 1371600"/>
              <a:gd name="connsiteY5" fmla="*/ 27432 h 27432"/>
              <a:gd name="connsiteX6" fmla="*/ 0 w 1371600"/>
              <a:gd name="connsiteY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27432" fill="none" extrusionOk="0">
                <a:moveTo>
                  <a:pt x="0" y="0"/>
                </a:moveTo>
                <a:cubicBezTo>
                  <a:pt x="196943" y="-1146"/>
                  <a:pt x="408267" y="-21226"/>
                  <a:pt x="713232" y="0"/>
                </a:cubicBezTo>
                <a:cubicBezTo>
                  <a:pt x="1018197" y="21226"/>
                  <a:pt x="1176465" y="-24520"/>
                  <a:pt x="1371600" y="0"/>
                </a:cubicBezTo>
                <a:cubicBezTo>
                  <a:pt x="1372004" y="8629"/>
                  <a:pt x="1371042" y="13798"/>
                  <a:pt x="1371600" y="27432"/>
                </a:cubicBezTo>
                <a:cubicBezTo>
                  <a:pt x="1106086" y="14473"/>
                  <a:pt x="951335" y="17231"/>
                  <a:pt x="699516" y="27432"/>
                </a:cubicBezTo>
                <a:cubicBezTo>
                  <a:pt x="447697" y="37633"/>
                  <a:pt x="283433" y="6518"/>
                  <a:pt x="0" y="27432"/>
                </a:cubicBezTo>
                <a:cubicBezTo>
                  <a:pt x="-583" y="21140"/>
                  <a:pt x="532" y="8001"/>
                  <a:pt x="0" y="0"/>
                </a:cubicBezTo>
                <a:close/>
              </a:path>
              <a:path w="1371600" h="27432" stroke="0" extrusionOk="0">
                <a:moveTo>
                  <a:pt x="0" y="0"/>
                </a:moveTo>
                <a:cubicBezTo>
                  <a:pt x="220136" y="-18051"/>
                  <a:pt x="430173" y="10591"/>
                  <a:pt x="672084" y="0"/>
                </a:cubicBezTo>
                <a:cubicBezTo>
                  <a:pt x="913995" y="-10591"/>
                  <a:pt x="1164723" y="30754"/>
                  <a:pt x="1371600" y="0"/>
                </a:cubicBezTo>
                <a:cubicBezTo>
                  <a:pt x="1372182" y="10360"/>
                  <a:pt x="1371123" y="21444"/>
                  <a:pt x="1371600" y="27432"/>
                </a:cubicBezTo>
                <a:cubicBezTo>
                  <a:pt x="1072365" y="46142"/>
                  <a:pt x="961528" y="35455"/>
                  <a:pt x="685800" y="27432"/>
                </a:cubicBezTo>
                <a:cubicBezTo>
                  <a:pt x="410072" y="19409"/>
                  <a:pt x="276398" y="11099"/>
                  <a:pt x="0" y="27432"/>
                </a:cubicBezTo>
                <a:cubicBezTo>
                  <a:pt x="1155" y="18353"/>
                  <a:pt x="-485" y="9869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57344D1-E597-42B3-8E85-6D7036E54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4" descr="A building with a metal fence&#10;&#10;Description automatically generated">
            <a:extLst>
              <a:ext uri="{FF2B5EF4-FFF2-40B4-BE49-F238E27FC236}">
                <a16:creationId xmlns:a16="http://schemas.microsoft.com/office/drawing/2014/main" id="{4FFC1B17-75A1-CB44-A498-AB3E17536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080" b="27710"/>
          <a:stretch/>
        </p:blipFill>
        <p:spPr>
          <a:xfrm>
            <a:off x="20" y="-2"/>
            <a:ext cx="12191980" cy="4622801"/>
          </a:xfrm>
          <a:custGeom>
            <a:avLst/>
            <a:gdLst/>
            <a:ahLst/>
            <a:cxnLst/>
            <a:rect l="l" t="t" r="r" b="b"/>
            <a:pathLst>
              <a:path w="12192000" h="4408344">
                <a:moveTo>
                  <a:pt x="0" y="0"/>
                </a:moveTo>
                <a:lnTo>
                  <a:pt x="12192000" y="0"/>
                </a:lnTo>
                <a:lnTo>
                  <a:pt x="12192000" y="4381821"/>
                </a:lnTo>
                <a:lnTo>
                  <a:pt x="11986461" y="4386473"/>
                </a:lnTo>
                <a:cubicBezTo>
                  <a:pt x="11912297" y="4385498"/>
                  <a:pt x="11838168" y="4381870"/>
                  <a:pt x="11764214" y="4375593"/>
                </a:cubicBezTo>
                <a:cubicBezTo>
                  <a:pt x="11656850" y="4367589"/>
                  <a:pt x="11548596" y="4356535"/>
                  <a:pt x="11441995" y="4376864"/>
                </a:cubicBezTo>
                <a:cubicBezTo>
                  <a:pt x="11324975" y="4399353"/>
                  <a:pt x="11208081" y="4399480"/>
                  <a:pt x="11090044" y="4393763"/>
                </a:cubicBezTo>
                <a:cubicBezTo>
                  <a:pt x="10989160" y="4388935"/>
                  <a:pt x="10888657" y="4363523"/>
                  <a:pt x="10787011" y="4390332"/>
                </a:cubicBezTo>
                <a:cubicBezTo>
                  <a:pt x="10776897" y="4391806"/>
                  <a:pt x="10766592" y="4391374"/>
                  <a:pt x="10756643" y="4389062"/>
                </a:cubicBezTo>
                <a:cubicBezTo>
                  <a:pt x="10645468" y="4373688"/>
                  <a:pt x="10533530" y="4386266"/>
                  <a:pt x="10421973" y="4381946"/>
                </a:cubicBezTo>
                <a:cubicBezTo>
                  <a:pt x="10370515" y="4379913"/>
                  <a:pt x="10318040" y="4381057"/>
                  <a:pt x="10267216" y="4375593"/>
                </a:cubicBezTo>
                <a:cubicBezTo>
                  <a:pt x="10150577" y="4363142"/>
                  <a:pt x="10034192" y="4356535"/>
                  <a:pt x="9918824" y="4385885"/>
                </a:cubicBezTo>
                <a:cubicBezTo>
                  <a:pt x="9885153" y="4393801"/>
                  <a:pt x="9850745" y="4398057"/>
                  <a:pt x="9816160" y="4398591"/>
                </a:cubicBezTo>
                <a:cubicBezTo>
                  <a:pt x="9703206" y="4402657"/>
                  <a:pt x="9590632" y="4394906"/>
                  <a:pt x="9478059" y="4388553"/>
                </a:cubicBezTo>
                <a:cubicBezTo>
                  <a:pt x="9399918" y="4384106"/>
                  <a:pt x="9321904" y="4374450"/>
                  <a:pt x="9243637" y="4382582"/>
                </a:cubicBezTo>
                <a:cubicBezTo>
                  <a:pt x="9198150" y="4387283"/>
                  <a:pt x="9152282" y="4387283"/>
                  <a:pt x="9106795" y="4382582"/>
                </a:cubicBezTo>
                <a:cubicBezTo>
                  <a:pt x="9022962" y="4372760"/>
                  <a:pt x="8938380" y="4370930"/>
                  <a:pt x="8854204" y="4377118"/>
                </a:cubicBezTo>
                <a:cubicBezTo>
                  <a:pt x="8728543" y="4387918"/>
                  <a:pt x="8603010" y="4396939"/>
                  <a:pt x="8476969" y="4379786"/>
                </a:cubicBezTo>
                <a:cubicBezTo>
                  <a:pt x="8405486" y="4368554"/>
                  <a:pt x="8332808" y="4367233"/>
                  <a:pt x="8260970" y="4375848"/>
                </a:cubicBezTo>
                <a:cubicBezTo>
                  <a:pt x="8089823" y="4399862"/>
                  <a:pt x="7918295" y="4392111"/>
                  <a:pt x="7746767" y="4382201"/>
                </a:cubicBezTo>
                <a:cubicBezTo>
                  <a:pt x="7632160" y="4375466"/>
                  <a:pt x="7517046" y="4363142"/>
                  <a:pt x="7402693" y="4379405"/>
                </a:cubicBezTo>
                <a:cubicBezTo>
                  <a:pt x="7256831" y="4399734"/>
                  <a:pt x="7110841" y="4393000"/>
                  <a:pt x="6964597" y="4387029"/>
                </a:cubicBezTo>
                <a:cubicBezTo>
                  <a:pt x="6857233" y="4382582"/>
                  <a:pt x="6749742" y="4369113"/>
                  <a:pt x="6642124" y="4385758"/>
                </a:cubicBezTo>
                <a:cubicBezTo>
                  <a:pt x="6631045" y="4387270"/>
                  <a:pt x="6619775" y="4386139"/>
                  <a:pt x="6609216" y="4382455"/>
                </a:cubicBezTo>
                <a:cubicBezTo>
                  <a:pt x="6568379" y="4369012"/>
                  <a:pt x="6524595" y="4367208"/>
                  <a:pt x="6482793" y="4377245"/>
                </a:cubicBezTo>
                <a:cubicBezTo>
                  <a:pt x="6405669" y="4394144"/>
                  <a:pt x="6328672" y="4401513"/>
                  <a:pt x="6250150" y="4386139"/>
                </a:cubicBezTo>
                <a:cubicBezTo>
                  <a:pt x="6217254" y="4379253"/>
                  <a:pt x="6183521" y="4377245"/>
                  <a:pt x="6150028" y="4380168"/>
                </a:cubicBezTo>
                <a:cubicBezTo>
                  <a:pt x="6020175" y="4393128"/>
                  <a:pt x="5890068" y="4388045"/>
                  <a:pt x="5760087" y="4385504"/>
                </a:cubicBezTo>
                <a:cubicBezTo>
                  <a:pt x="5521345" y="4381057"/>
                  <a:pt x="5282477" y="4385504"/>
                  <a:pt x="5044242" y="4362761"/>
                </a:cubicBezTo>
                <a:cubicBezTo>
                  <a:pt x="4979506" y="4356599"/>
                  <a:pt x="4914326" y="4352659"/>
                  <a:pt x="4849272" y="4353438"/>
                </a:cubicBezTo>
                <a:cubicBezTo>
                  <a:pt x="4784218" y="4354216"/>
                  <a:pt x="4719291" y="4359711"/>
                  <a:pt x="4655063" y="4372417"/>
                </a:cubicBezTo>
                <a:cubicBezTo>
                  <a:pt x="4447578" y="4412694"/>
                  <a:pt x="4239457" y="4415236"/>
                  <a:pt x="4029811" y="4398972"/>
                </a:cubicBezTo>
                <a:cubicBezTo>
                  <a:pt x="3943792" y="4392238"/>
                  <a:pt x="3857774" y="4381057"/>
                  <a:pt x="3771375" y="4383217"/>
                </a:cubicBezTo>
                <a:cubicBezTo>
                  <a:pt x="3623225" y="4387156"/>
                  <a:pt x="3474948" y="4379151"/>
                  <a:pt x="3326672" y="4381184"/>
                </a:cubicBezTo>
                <a:cubicBezTo>
                  <a:pt x="3322669" y="4381756"/>
                  <a:pt x="3318578" y="4381222"/>
                  <a:pt x="3314855" y="4379659"/>
                </a:cubicBezTo>
                <a:cubicBezTo>
                  <a:pt x="3278008" y="4354375"/>
                  <a:pt x="3237604" y="4364158"/>
                  <a:pt x="3199487" y="4370765"/>
                </a:cubicBezTo>
                <a:cubicBezTo>
                  <a:pt x="3072810" y="4392746"/>
                  <a:pt x="2946260" y="4403546"/>
                  <a:pt x="2817550" y="4386520"/>
                </a:cubicBezTo>
                <a:cubicBezTo>
                  <a:pt x="2694647" y="4368694"/>
                  <a:pt x="2569990" y="4366471"/>
                  <a:pt x="2446541" y="4379913"/>
                </a:cubicBezTo>
                <a:cubicBezTo>
                  <a:pt x="2276791" y="4399734"/>
                  <a:pt x="2107677" y="4395541"/>
                  <a:pt x="1938308" y="4379913"/>
                </a:cubicBezTo>
                <a:cubicBezTo>
                  <a:pt x="1869570" y="4373561"/>
                  <a:pt x="1799815" y="4362761"/>
                  <a:pt x="1731712" y="4378643"/>
                </a:cubicBezTo>
                <a:cubicBezTo>
                  <a:pt x="1647854" y="4398083"/>
                  <a:pt x="1564250" y="4391730"/>
                  <a:pt x="1480137" y="4387410"/>
                </a:cubicBezTo>
                <a:cubicBezTo>
                  <a:pt x="1373663" y="4381819"/>
                  <a:pt x="1267442" y="4365683"/>
                  <a:pt x="1160586" y="4378389"/>
                </a:cubicBezTo>
                <a:cubicBezTo>
                  <a:pt x="1111161" y="4384233"/>
                  <a:pt x="1062116" y="4393509"/>
                  <a:pt x="1012055" y="4391095"/>
                </a:cubicBezTo>
                <a:cubicBezTo>
                  <a:pt x="873562" y="4384742"/>
                  <a:pt x="735196" y="4377245"/>
                  <a:pt x="596449" y="4378389"/>
                </a:cubicBezTo>
                <a:cubicBezTo>
                  <a:pt x="538383" y="4378770"/>
                  <a:pt x="480699" y="4380676"/>
                  <a:pt x="422887" y="4384869"/>
                </a:cubicBezTo>
                <a:cubicBezTo>
                  <a:pt x="315015" y="4392746"/>
                  <a:pt x="207524" y="4382073"/>
                  <a:pt x="100033" y="4378262"/>
                </a:cubicBezTo>
                <a:lnTo>
                  <a:pt x="0" y="438274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B4A8B-8BCE-D84D-B72F-263E2B389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76469"/>
            <a:ext cx="3948853" cy="1927861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000" dirty="0">
                <a:latin typeface="Century Gothic" panose="020B0502020202020204" pitchFamily="34" charset="0"/>
              </a:rPr>
              <a:t>Table of Continents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02F409-08C4-9E42-80E8-5CB8D582A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6466" y="4637880"/>
            <a:ext cx="8601633" cy="2430366"/>
          </a:xfrm>
        </p:spPr>
        <p:txBody>
          <a:bodyPr numCol="3" anchor="ctr">
            <a:normAutofit/>
          </a:bodyPr>
          <a:lstStyle/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 err="1">
                <a:latin typeface="Century Gothic" panose="020B0502020202020204" pitchFamily="34" charset="0"/>
              </a:rPr>
              <a:t>Bosa’s</a:t>
            </a:r>
            <a:r>
              <a:rPr lang="en-US" dirty="0">
                <a:latin typeface="Century Gothic" panose="020B0502020202020204" pitchFamily="34" charset="0"/>
              </a:rPr>
              <a:t> Location</a:t>
            </a: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>
                <a:latin typeface="Century Gothic" panose="020B0502020202020204" pitchFamily="34" charset="0"/>
              </a:rPr>
              <a:t>Real Estate Costs</a:t>
            </a: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>
                <a:latin typeface="Century Gothic" panose="020B0502020202020204" pitchFamily="34" charset="0"/>
              </a:rPr>
              <a:t>Stratum (Zone rating)</a:t>
            </a: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endParaRPr lang="en-US" dirty="0">
              <a:latin typeface="Century Gothic" panose="020B0502020202020204" pitchFamily="34" charset="0"/>
            </a:endParaRP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endParaRPr lang="en-US" dirty="0">
              <a:latin typeface="Century Gothic" panose="020B0502020202020204" pitchFamily="34" charset="0"/>
            </a:endParaRP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>
                <a:latin typeface="Century Gothic" panose="020B0502020202020204" pitchFamily="34" charset="0"/>
              </a:rPr>
              <a:t>Area of properties</a:t>
            </a:r>
          </a:p>
          <a:p>
            <a:pPr algn="ctr">
              <a:lnSpc>
                <a:spcPct val="100000"/>
              </a:lnSpc>
              <a:buFont typeface="Wingdings" pitchFamily="2" charset="2"/>
              <a:buChar char="§"/>
            </a:pPr>
            <a:r>
              <a:rPr lang="en-US" dirty="0">
                <a:latin typeface="Century Gothic" panose="020B0502020202020204" pitchFamily="34" charset="0"/>
              </a:rPr>
              <a:t>Strange Ambiguities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250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 descr="A close up of a map&#10;&#10;Description automatically generated">
            <a:extLst>
              <a:ext uri="{FF2B5EF4-FFF2-40B4-BE49-F238E27FC236}">
                <a16:creationId xmlns:a16="http://schemas.microsoft.com/office/drawing/2014/main" id="{8C8165D1-42CA-3148-B319-B90C6D12B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33608" cy="6858000"/>
          </a:xfrm>
          <a:ln w="38100"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21EE3DC-68B9-1A4D-B157-456D12BBFB49}"/>
              </a:ext>
            </a:extLst>
          </p:cNvPr>
          <p:cNvSpPr txBox="1"/>
          <p:nvPr/>
        </p:nvSpPr>
        <p:spPr>
          <a:xfrm>
            <a:off x="9136656" y="2554545"/>
            <a:ext cx="3055344" cy="429348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Capital of Colombia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Dataset of around 145,000 properties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Source: </a:t>
            </a:r>
            <a:r>
              <a:rPr lang="en-US" sz="2100" dirty="0" err="1">
                <a:latin typeface="Century Gothic" panose="020B0502020202020204" pitchFamily="34" charset="0"/>
              </a:rPr>
              <a:t>Kaggle.com</a:t>
            </a:r>
            <a:endParaRPr lang="en-US" sz="21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20 localities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613 square miles (2 of NYC)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Current population is close to 11 million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latin typeface="Century Gothic" panose="020B0502020202020204" pitchFamily="34" charset="0"/>
              </a:rPr>
              <a:t>Top 30 largest cities in the world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0CB52B-6653-6847-9740-51B2A022EE7C}"/>
              </a:ext>
            </a:extLst>
          </p:cNvPr>
          <p:cNvSpPr txBox="1"/>
          <p:nvPr/>
        </p:nvSpPr>
        <p:spPr>
          <a:xfrm>
            <a:off x="6640476" y="-9972"/>
            <a:ext cx="5551524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Century Gothic" panose="020B0502020202020204" pitchFamily="34" charset="0"/>
              </a:rPr>
              <a:t>Bogotá, Colombia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57F3B6B-4324-D34E-91FF-832333A5C6ED}"/>
              </a:ext>
            </a:extLst>
          </p:cNvPr>
          <p:cNvSpPr/>
          <p:nvPr/>
        </p:nvSpPr>
        <p:spPr>
          <a:xfrm>
            <a:off x="1696995" y="2459090"/>
            <a:ext cx="1493630" cy="1577451"/>
          </a:xfrm>
          <a:custGeom>
            <a:avLst/>
            <a:gdLst>
              <a:gd name="connsiteX0" fmla="*/ 0 w 1493630"/>
              <a:gd name="connsiteY0" fmla="*/ 788726 h 1577451"/>
              <a:gd name="connsiteX1" fmla="*/ 746815 w 1493630"/>
              <a:gd name="connsiteY1" fmla="*/ 0 h 1577451"/>
              <a:gd name="connsiteX2" fmla="*/ 1493630 w 1493630"/>
              <a:gd name="connsiteY2" fmla="*/ 788726 h 1577451"/>
              <a:gd name="connsiteX3" fmla="*/ 746815 w 1493630"/>
              <a:gd name="connsiteY3" fmla="*/ 1577452 h 1577451"/>
              <a:gd name="connsiteX4" fmla="*/ 0 w 1493630"/>
              <a:gd name="connsiteY4" fmla="*/ 788726 h 1577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630" h="1577451" extrusionOk="0">
                <a:moveTo>
                  <a:pt x="0" y="788726"/>
                </a:moveTo>
                <a:cubicBezTo>
                  <a:pt x="-56721" y="318138"/>
                  <a:pt x="298990" y="13275"/>
                  <a:pt x="746815" y="0"/>
                </a:cubicBezTo>
                <a:cubicBezTo>
                  <a:pt x="1228427" y="14559"/>
                  <a:pt x="1451621" y="354461"/>
                  <a:pt x="1493630" y="788726"/>
                </a:cubicBezTo>
                <a:cubicBezTo>
                  <a:pt x="1457256" y="1259849"/>
                  <a:pt x="1138673" y="1691298"/>
                  <a:pt x="746815" y="1577452"/>
                </a:cubicBezTo>
                <a:cubicBezTo>
                  <a:pt x="320652" y="1569952"/>
                  <a:pt x="82587" y="1263788"/>
                  <a:pt x="0" y="788726"/>
                </a:cubicBezTo>
                <a:close/>
              </a:path>
            </a:pathLst>
          </a:custGeom>
          <a:noFill/>
          <a:ln w="34925" cmpd="sng"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B3020D4-070B-DF4F-98C8-7F3C42662BD5}"/>
              </a:ext>
            </a:extLst>
          </p:cNvPr>
          <p:cNvCxnSpPr>
            <a:cxnSpLocks/>
          </p:cNvCxnSpPr>
          <p:nvPr/>
        </p:nvCxnSpPr>
        <p:spPr>
          <a:xfrm flipH="1" flipV="1">
            <a:off x="3357471" y="3653639"/>
            <a:ext cx="3697956" cy="731325"/>
          </a:xfrm>
          <a:prstGeom prst="straightConnector1">
            <a:avLst/>
          </a:prstGeom>
          <a:ln w="603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4C77EF8-BE4F-5D41-AFE5-B9BB24F042EF}"/>
              </a:ext>
            </a:extLst>
          </p:cNvPr>
          <p:cNvSpPr txBox="1"/>
          <p:nvPr/>
        </p:nvSpPr>
        <p:spPr>
          <a:xfrm>
            <a:off x="6563591" y="4154131"/>
            <a:ext cx="2258291" cy="461665"/>
          </a:xfrm>
          <a:prstGeom prst="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Locality: </a:t>
            </a:r>
            <a:r>
              <a:rPr lang="en-U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Bosa</a:t>
            </a:r>
            <a:endParaRPr lang="en-U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4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6" name="Rectangle 2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Content Placeholder 11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0A6CC701-5D19-5C49-9CE3-79ECF75E7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8534" y="0"/>
            <a:ext cx="9053466" cy="6858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957711-30E2-AF44-BD57-DA8692DEC4E8}"/>
              </a:ext>
            </a:extLst>
          </p:cNvPr>
          <p:cNvSpPr txBox="1"/>
          <p:nvPr/>
        </p:nvSpPr>
        <p:spPr>
          <a:xfrm>
            <a:off x="0" y="1525098"/>
            <a:ext cx="3138534" cy="489364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8</a:t>
            </a:r>
            <a:r>
              <a:rPr lang="en-US" sz="2400" baseline="30000" dirty="0">
                <a:latin typeface="Century Gothic" panose="020B0502020202020204" pitchFamily="34" charset="0"/>
              </a:rPr>
              <a:t>th</a:t>
            </a:r>
            <a:r>
              <a:rPr lang="en-US" sz="2400" dirty="0">
                <a:latin typeface="Century Gothic" panose="020B0502020202020204" pitchFamily="34" charset="0"/>
              </a:rPr>
              <a:t> largest locality in Colombia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Subset of Bogota Dataset(466 properties)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Current population is close to 600k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9.24 square miles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entury Gothic" panose="020B0502020202020204" pitchFamily="34" charset="0"/>
              </a:rPr>
              <a:t>2 out of every 3 people are considered lower class residents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856F4E-03C0-0A4F-BE8C-5CD282D2273A}"/>
              </a:ext>
            </a:extLst>
          </p:cNvPr>
          <p:cNvSpPr txBox="1"/>
          <p:nvPr/>
        </p:nvSpPr>
        <p:spPr>
          <a:xfrm>
            <a:off x="0" y="0"/>
            <a:ext cx="3138534" cy="6858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A4B6E2-9F2D-B847-B80D-0BBC4333BB19}"/>
              </a:ext>
            </a:extLst>
          </p:cNvPr>
          <p:cNvSpPr txBox="1"/>
          <p:nvPr/>
        </p:nvSpPr>
        <p:spPr>
          <a:xfrm>
            <a:off x="406400" y="186267"/>
            <a:ext cx="4436533" cy="92333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entury Gothic" panose="020B0502020202020204" pitchFamily="34" charset="0"/>
              </a:rPr>
              <a:t>Bosa</a:t>
            </a:r>
          </a:p>
        </p:txBody>
      </p:sp>
    </p:spTree>
    <p:extLst>
      <p:ext uri="{BB962C8B-B14F-4D97-AF65-F5344CB8AC3E}">
        <p14:creationId xmlns:p14="http://schemas.microsoft.com/office/powerpoint/2010/main" val="3969259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CECE8-B9FD-0A45-A7D6-1B5D8315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098"/>
            <a:ext cx="3953819" cy="3410902"/>
          </a:xfr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600" dirty="0">
                <a:latin typeface="Century Gothic" panose="020B0502020202020204" pitchFamily="34" charset="0"/>
              </a:rPr>
              <a:t>Import factors for sell price in </a:t>
            </a:r>
            <a:r>
              <a:rPr lang="en-US" sz="3600" dirty="0" err="1">
                <a:latin typeface="Century Gothic" panose="020B0502020202020204" pitchFamily="34" charset="0"/>
              </a:rPr>
              <a:t>Bosa</a:t>
            </a:r>
            <a:r>
              <a:rPr lang="en-US" sz="3600" dirty="0">
                <a:latin typeface="Century Gothic" panose="020B0502020202020204" pitchFamily="34" charset="0"/>
              </a:rPr>
              <a:t> are strata, area of property and # of bathrooms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E4F3B-B27A-304F-ABA5-2A244E62D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882" y="4631161"/>
            <a:ext cx="3571810" cy="1559327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10076D-3080-6F4D-88B8-D3E5E9807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3818" y="865146"/>
            <a:ext cx="8182737" cy="535969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4CA663F-B55F-2140-A7B1-8328C7A09C85}"/>
              </a:ext>
            </a:extLst>
          </p:cNvPr>
          <p:cNvSpPr/>
          <p:nvPr/>
        </p:nvSpPr>
        <p:spPr>
          <a:xfrm>
            <a:off x="4061637" y="2121117"/>
            <a:ext cx="7230140" cy="366902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F47825-7DDC-EC4E-BD6B-C1B9EC289C6C}"/>
              </a:ext>
            </a:extLst>
          </p:cNvPr>
          <p:cNvSpPr txBox="1"/>
          <p:nvPr/>
        </p:nvSpPr>
        <p:spPr>
          <a:xfrm>
            <a:off x="-2" y="3410902"/>
            <a:ext cx="3953819" cy="3447098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Increasing size of apartments to at least 800 square feet.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Having properties at least a 3 on the stratum level.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Installing at least 2 bathrooms in each property.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Gothic" panose="020B0502020202020204" pitchFamily="34" charset="0"/>
              </a:rPr>
              <a:t>Location within </a:t>
            </a:r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has no impact on sale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98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711671EB-9B2E-4E39-94FF-2BA8B0B45E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2FC64A3-62BF-47FB-A545-7A43E3653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4745565" y="-4745566"/>
            <a:ext cx="2700870" cy="12192000"/>
          </a:xfrm>
          <a:custGeom>
            <a:avLst/>
            <a:gdLst>
              <a:gd name="connsiteX0" fmla="*/ 0 w 2700870"/>
              <a:gd name="connsiteY0" fmla="*/ 0 h 12192000"/>
              <a:gd name="connsiteX1" fmla="*/ 0 w 2700870"/>
              <a:gd name="connsiteY1" fmla="*/ 12192000 h 12192000"/>
              <a:gd name="connsiteX2" fmla="*/ 2661694 w 2700870"/>
              <a:gd name="connsiteY2" fmla="*/ 12192000 h 12192000"/>
              <a:gd name="connsiteX3" fmla="*/ 2632716 w 2700870"/>
              <a:gd name="connsiteY3" fmla="*/ 11941855 h 12192000"/>
              <a:gd name="connsiteX4" fmla="*/ 2605238 w 2700870"/>
              <a:gd name="connsiteY4" fmla="*/ 10895781 h 12192000"/>
              <a:gd name="connsiteX5" fmla="*/ 2672927 w 2700870"/>
              <a:gd name="connsiteY5" fmla="*/ 9729981 h 12192000"/>
              <a:gd name="connsiteX6" fmla="*/ 2672927 w 2700870"/>
              <a:gd name="connsiteY6" fmla="*/ 9349685 h 12192000"/>
              <a:gd name="connsiteX7" fmla="*/ 2665256 w 2700870"/>
              <a:gd name="connsiteY7" fmla="*/ 8947869 h 12192000"/>
              <a:gd name="connsiteX8" fmla="*/ 2666835 w 2700870"/>
              <a:gd name="connsiteY8" fmla="*/ 7719557 h 12192000"/>
              <a:gd name="connsiteX9" fmla="*/ 2648109 w 2700870"/>
              <a:gd name="connsiteY9" fmla="*/ 6285351 h 12192000"/>
              <a:gd name="connsiteX10" fmla="*/ 2672476 w 2700870"/>
              <a:gd name="connsiteY10" fmla="*/ 5314115 h 12192000"/>
              <a:gd name="connsiteX11" fmla="*/ 2662774 w 2700870"/>
              <a:gd name="connsiteY11" fmla="*/ 4956020 h 12192000"/>
              <a:gd name="connsiteX12" fmla="*/ 2679020 w 2700870"/>
              <a:gd name="connsiteY12" fmla="*/ 4142653 h 12192000"/>
              <a:gd name="connsiteX13" fmla="*/ 2681951 w 2700870"/>
              <a:gd name="connsiteY13" fmla="*/ 3198141 h 12192000"/>
              <a:gd name="connsiteX14" fmla="*/ 2632541 w 2700870"/>
              <a:gd name="connsiteY14" fmla="*/ 1982283 h 12192000"/>
              <a:gd name="connsiteX15" fmla="*/ 2667512 w 2700870"/>
              <a:gd name="connsiteY15" fmla="*/ 1445702 h 12192000"/>
              <a:gd name="connsiteX16" fmla="*/ 2660518 w 2700870"/>
              <a:gd name="connsiteY16" fmla="*/ 750797 h 12192000"/>
              <a:gd name="connsiteX17" fmla="*/ 2651539 w 2700870"/>
              <a:gd name="connsiteY17" fmla="*/ 168769 h 12192000"/>
              <a:gd name="connsiteX18" fmla="*/ 2668618 w 2700870"/>
              <a:gd name="connsiteY18" fmla="*/ 0 h 12192000"/>
              <a:gd name="connsiteX19" fmla="*/ 781493 w 2700870"/>
              <a:gd name="connsiteY19" fmla="*/ 0 h 12192000"/>
              <a:gd name="connsiteX20" fmla="*/ 409569 w 2700870"/>
              <a:gd name="connsiteY20" fmla="*/ 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00870" h="12192000">
                <a:moveTo>
                  <a:pt x="0" y="0"/>
                </a:moveTo>
                <a:lnTo>
                  <a:pt x="0" y="12192000"/>
                </a:lnTo>
                <a:lnTo>
                  <a:pt x="2661694" y="12192000"/>
                </a:lnTo>
                <a:lnTo>
                  <a:pt x="2632716" y="11941855"/>
                </a:lnTo>
                <a:cubicBezTo>
                  <a:pt x="2602362" y="11594183"/>
                  <a:pt x="2599485" y="11245047"/>
                  <a:pt x="2605238" y="10895781"/>
                </a:cubicBezTo>
                <a:cubicBezTo>
                  <a:pt x="2611558" y="10506425"/>
                  <a:pt x="2629380" y="10117297"/>
                  <a:pt x="2672927" y="9729981"/>
                </a:cubicBezTo>
                <a:cubicBezTo>
                  <a:pt x="2684548" y="9603480"/>
                  <a:pt x="2684548" y="9476187"/>
                  <a:pt x="2672927" y="9349685"/>
                </a:cubicBezTo>
                <a:cubicBezTo>
                  <a:pt x="2663496" y="9215958"/>
                  <a:pt x="2660924" y="9081848"/>
                  <a:pt x="2665256" y="8947869"/>
                </a:cubicBezTo>
                <a:cubicBezTo>
                  <a:pt x="2678116" y="8538360"/>
                  <a:pt x="2648559" y="8128618"/>
                  <a:pt x="2666835" y="7719557"/>
                </a:cubicBezTo>
                <a:cubicBezTo>
                  <a:pt x="2688269" y="7240958"/>
                  <a:pt x="2663226" y="6763493"/>
                  <a:pt x="2648109" y="6285351"/>
                </a:cubicBezTo>
                <a:cubicBezTo>
                  <a:pt x="2637956" y="5961455"/>
                  <a:pt x="2631636" y="5637330"/>
                  <a:pt x="2672476" y="5314115"/>
                </a:cubicBezTo>
                <a:cubicBezTo>
                  <a:pt x="2687594" y="5195204"/>
                  <a:pt x="2674732" y="5074932"/>
                  <a:pt x="2662774" y="4956020"/>
                </a:cubicBezTo>
                <a:cubicBezTo>
                  <a:pt x="2635699" y="4683988"/>
                  <a:pt x="2650591" y="4413093"/>
                  <a:pt x="2679020" y="4142653"/>
                </a:cubicBezTo>
                <a:cubicBezTo>
                  <a:pt x="2712412" y="3827814"/>
                  <a:pt x="2702710" y="3513204"/>
                  <a:pt x="2681951" y="3198141"/>
                </a:cubicBezTo>
                <a:cubicBezTo>
                  <a:pt x="2655103" y="2793383"/>
                  <a:pt x="2621257" y="2389987"/>
                  <a:pt x="2632541" y="1982283"/>
                </a:cubicBezTo>
                <a:cubicBezTo>
                  <a:pt x="2637279" y="1803119"/>
                  <a:pt x="2653299" y="1624412"/>
                  <a:pt x="2667512" y="1445702"/>
                </a:cubicBezTo>
                <a:cubicBezTo>
                  <a:pt x="2682111" y="1214217"/>
                  <a:pt x="2679764" y="981948"/>
                  <a:pt x="2660518" y="750797"/>
                </a:cubicBezTo>
                <a:cubicBezTo>
                  <a:pt x="2647658" y="556628"/>
                  <a:pt x="2639366" y="362460"/>
                  <a:pt x="2651539" y="168769"/>
                </a:cubicBezTo>
                <a:lnTo>
                  <a:pt x="2668618" y="0"/>
                </a:lnTo>
                <a:lnTo>
                  <a:pt x="781493" y="0"/>
                </a:lnTo>
                <a:lnTo>
                  <a:pt x="409569" y="0"/>
                </a:lnTo>
                <a:close/>
              </a:path>
            </a:pathLst>
          </a:custGeom>
          <a:solidFill>
            <a:srgbClr val="CD9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786384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4925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ED44FD-016E-EC4B-8F6B-1FBBC47D2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64" y="2831474"/>
            <a:ext cx="5509860" cy="3898226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3AB31E-1EF0-6E4C-AD16-C2000DFEC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851" y="2813513"/>
            <a:ext cx="5655144" cy="39161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375D2C-FE59-E948-859D-D14C9D2C5252}"/>
              </a:ext>
            </a:extLst>
          </p:cNvPr>
          <p:cNvSpPr txBox="1"/>
          <p:nvPr/>
        </p:nvSpPr>
        <p:spPr>
          <a:xfrm>
            <a:off x="0" y="0"/>
            <a:ext cx="4333280" cy="2700869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FBFDD3-779E-5F40-A806-FF1F0A73D842}"/>
              </a:ext>
            </a:extLst>
          </p:cNvPr>
          <p:cNvSpPr txBox="1"/>
          <p:nvPr/>
        </p:nvSpPr>
        <p:spPr>
          <a:xfrm>
            <a:off x="4333280" y="0"/>
            <a:ext cx="7855672" cy="2700869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CF9DF-D093-5442-9103-603C53348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705" y="-299916"/>
            <a:ext cx="4381985" cy="3300700"/>
          </a:xfrm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Properties in </a:t>
            </a:r>
            <a:r>
              <a:rPr lang="en-US" sz="3200" dirty="0" err="1">
                <a:latin typeface="Century Gothic" panose="020B0502020202020204" pitchFamily="34" charset="0"/>
              </a:rPr>
              <a:t>Bosa</a:t>
            </a:r>
            <a:r>
              <a:rPr lang="en-US" sz="3200" dirty="0">
                <a:latin typeface="Century Gothic" panose="020B0502020202020204" pitchFamily="34" charset="0"/>
              </a:rPr>
              <a:t> are generally half the size of what you will see in the rest of Bogotá</a:t>
            </a:r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EF8557DD-C028-4A18-9FDA-5FAB28864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1986" y="-3"/>
            <a:ext cx="7806966" cy="2685215"/>
          </a:xfrm>
        </p:spPr>
        <p:txBody>
          <a:bodyPr anchor="ctr">
            <a:normAutofit/>
          </a:bodyPr>
          <a:lstStyle/>
          <a:p>
            <a:pPr algn="ctr"/>
            <a:r>
              <a:rPr lang="en-US" sz="2000" dirty="0">
                <a:latin typeface="Century Gothic" panose="020B0502020202020204" pitchFamily="34" charset="0"/>
              </a:rPr>
              <a:t>Increase properties in </a:t>
            </a:r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to at least 800 square feet.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Hire more construction workers from </a:t>
            </a:r>
            <a:r>
              <a:rPr lang="en-US" sz="2000" dirty="0" err="1">
                <a:latin typeface="Century Gothic" panose="020B0502020202020204" pitchFamily="34" charset="0"/>
              </a:rPr>
              <a:t>Bosa</a:t>
            </a:r>
            <a:r>
              <a:rPr lang="en-US" sz="2000" dirty="0">
                <a:latin typeface="Century Gothic" panose="020B0502020202020204" pitchFamily="34" charset="0"/>
              </a:rPr>
              <a:t> to make the economy stronger.</a:t>
            </a:r>
          </a:p>
          <a:p>
            <a:pPr algn="ctr"/>
            <a:r>
              <a:rPr lang="en-US" sz="2000" dirty="0">
                <a:latin typeface="Century Gothic" panose="020B0502020202020204" pitchFamily="34" charset="0"/>
              </a:rPr>
              <a:t>Increase marketing companies targeted at foreigners</a:t>
            </a:r>
          </a:p>
        </p:txBody>
      </p:sp>
    </p:spTree>
    <p:extLst>
      <p:ext uri="{BB962C8B-B14F-4D97-AF65-F5344CB8AC3E}">
        <p14:creationId xmlns:p14="http://schemas.microsoft.com/office/powerpoint/2010/main" val="3079425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62856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4925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F4F387E6-CB34-4EAB-9263-14FA59AF7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26">
            <a:extLst>
              <a:ext uri="{FF2B5EF4-FFF2-40B4-BE49-F238E27FC236}">
                <a16:creationId xmlns:a16="http://schemas.microsoft.com/office/drawing/2014/main" id="{5E4E4EA2-F156-4E7A-B7FF-60F80A1CAA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791449" y="-542552"/>
            <a:ext cx="2609101" cy="12192002"/>
          </a:xfrm>
          <a:custGeom>
            <a:avLst/>
            <a:gdLst>
              <a:gd name="connsiteX0" fmla="*/ 2609023 w 2609101"/>
              <a:gd name="connsiteY0" fmla="*/ 3665900 h 12192002"/>
              <a:gd name="connsiteX1" fmla="*/ 2587251 w 2609101"/>
              <a:gd name="connsiteY1" fmla="*/ 4137482 h 12192002"/>
              <a:gd name="connsiteX2" fmla="*/ 2571005 w 2609101"/>
              <a:gd name="connsiteY2" fmla="*/ 4949832 h 12192002"/>
              <a:gd name="connsiteX3" fmla="*/ 2580707 w 2609101"/>
              <a:gd name="connsiteY3" fmla="*/ 5307482 h 12192002"/>
              <a:gd name="connsiteX4" fmla="*/ 2556340 w 2609101"/>
              <a:gd name="connsiteY4" fmla="*/ 6277505 h 12192002"/>
              <a:gd name="connsiteX5" fmla="*/ 2575066 w 2609101"/>
              <a:gd name="connsiteY5" fmla="*/ 7709921 h 12192002"/>
              <a:gd name="connsiteX6" fmla="*/ 2573487 w 2609101"/>
              <a:gd name="connsiteY6" fmla="*/ 8936700 h 12192002"/>
              <a:gd name="connsiteX7" fmla="*/ 2581158 w 2609101"/>
              <a:gd name="connsiteY7" fmla="*/ 9338014 h 12192002"/>
              <a:gd name="connsiteX8" fmla="*/ 2581158 w 2609101"/>
              <a:gd name="connsiteY8" fmla="*/ 9717836 h 12192002"/>
              <a:gd name="connsiteX9" fmla="*/ 2513469 w 2609101"/>
              <a:gd name="connsiteY9" fmla="*/ 10882180 h 12192002"/>
              <a:gd name="connsiteX10" fmla="*/ 2540947 w 2609101"/>
              <a:gd name="connsiteY10" fmla="*/ 11926948 h 12192002"/>
              <a:gd name="connsiteX11" fmla="*/ 2571690 w 2609101"/>
              <a:gd name="connsiteY11" fmla="*/ 12192002 h 12192002"/>
              <a:gd name="connsiteX12" fmla="*/ 317800 w 2609101"/>
              <a:gd name="connsiteY12" fmla="*/ 12192002 h 12192002"/>
              <a:gd name="connsiteX13" fmla="*/ 317800 w 2609101"/>
              <a:gd name="connsiteY13" fmla="*/ 12192001 h 12192002"/>
              <a:gd name="connsiteX14" fmla="*/ 0 w 2609101"/>
              <a:gd name="connsiteY14" fmla="*/ 12192001 h 12192002"/>
              <a:gd name="connsiteX15" fmla="*/ 0 w 2609101"/>
              <a:gd name="connsiteY15" fmla="*/ 0 h 12192002"/>
              <a:gd name="connsiteX16" fmla="*/ 502920 w 2609101"/>
              <a:gd name="connsiteY16" fmla="*/ 0 h 12192002"/>
              <a:gd name="connsiteX17" fmla="*/ 502920 w 2609101"/>
              <a:gd name="connsiteY17" fmla="*/ 1 h 12192002"/>
              <a:gd name="connsiteX18" fmla="*/ 2576849 w 2609101"/>
              <a:gd name="connsiteY18" fmla="*/ 1 h 12192002"/>
              <a:gd name="connsiteX19" fmla="*/ 2559770 w 2609101"/>
              <a:gd name="connsiteY19" fmla="*/ 168559 h 12192002"/>
              <a:gd name="connsiteX20" fmla="*/ 2568749 w 2609101"/>
              <a:gd name="connsiteY20" fmla="*/ 749861 h 12192002"/>
              <a:gd name="connsiteX21" fmla="*/ 2575743 w 2609101"/>
              <a:gd name="connsiteY21" fmla="*/ 1443898 h 12192002"/>
              <a:gd name="connsiteX22" fmla="*/ 2540772 w 2609101"/>
              <a:gd name="connsiteY22" fmla="*/ 1979809 h 12192002"/>
              <a:gd name="connsiteX23" fmla="*/ 2590182 w 2609101"/>
              <a:gd name="connsiteY23" fmla="*/ 3194149 h 12192002"/>
              <a:gd name="connsiteX24" fmla="*/ 2609023 w 2609101"/>
              <a:gd name="connsiteY24" fmla="*/ 3665900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09101" h="12192002">
                <a:moveTo>
                  <a:pt x="2609023" y="3665900"/>
                </a:moveTo>
                <a:cubicBezTo>
                  <a:pt x="2609870" y="3823094"/>
                  <a:pt x="2603947" y="3980259"/>
                  <a:pt x="2587251" y="4137482"/>
                </a:cubicBezTo>
                <a:cubicBezTo>
                  <a:pt x="2558822" y="4407585"/>
                  <a:pt x="2543930" y="4678140"/>
                  <a:pt x="2571005" y="4949832"/>
                </a:cubicBezTo>
                <a:cubicBezTo>
                  <a:pt x="2582963" y="5068597"/>
                  <a:pt x="2595825" y="5188719"/>
                  <a:pt x="2580707" y="5307482"/>
                </a:cubicBezTo>
                <a:cubicBezTo>
                  <a:pt x="2539867" y="5630293"/>
                  <a:pt x="2546187" y="5954014"/>
                  <a:pt x="2556340" y="6277505"/>
                </a:cubicBezTo>
                <a:cubicBezTo>
                  <a:pt x="2571457" y="6755050"/>
                  <a:pt x="2596500" y="7231919"/>
                  <a:pt x="2575066" y="7709921"/>
                </a:cubicBezTo>
                <a:cubicBezTo>
                  <a:pt x="2556790" y="8118471"/>
                  <a:pt x="2586347" y="8527702"/>
                  <a:pt x="2573487" y="8936700"/>
                </a:cubicBezTo>
                <a:cubicBezTo>
                  <a:pt x="2569155" y="9070512"/>
                  <a:pt x="2571727" y="9204454"/>
                  <a:pt x="2581158" y="9338014"/>
                </a:cubicBezTo>
                <a:cubicBezTo>
                  <a:pt x="2592779" y="9464358"/>
                  <a:pt x="2592779" y="9591492"/>
                  <a:pt x="2581158" y="9717836"/>
                </a:cubicBezTo>
                <a:cubicBezTo>
                  <a:pt x="2537611" y="10104668"/>
                  <a:pt x="2519789" y="10493310"/>
                  <a:pt x="2513469" y="10882180"/>
                </a:cubicBezTo>
                <a:cubicBezTo>
                  <a:pt x="2507716" y="11231010"/>
                  <a:pt x="2510593" y="11579710"/>
                  <a:pt x="2540947" y="11926948"/>
                </a:cubicBezTo>
                <a:lnTo>
                  <a:pt x="2571690" y="12192002"/>
                </a:lnTo>
                <a:lnTo>
                  <a:pt x="317800" y="12192002"/>
                </a:lnTo>
                <a:lnTo>
                  <a:pt x="317800" y="12192001"/>
                </a:lnTo>
                <a:lnTo>
                  <a:pt x="0" y="12192001"/>
                </a:lnTo>
                <a:lnTo>
                  <a:pt x="0" y="0"/>
                </a:lnTo>
                <a:lnTo>
                  <a:pt x="502920" y="0"/>
                </a:lnTo>
                <a:lnTo>
                  <a:pt x="502920" y="1"/>
                </a:lnTo>
                <a:lnTo>
                  <a:pt x="2576849" y="1"/>
                </a:lnTo>
                <a:lnTo>
                  <a:pt x="2559770" y="168559"/>
                </a:lnTo>
                <a:cubicBezTo>
                  <a:pt x="2547597" y="362008"/>
                  <a:pt x="2555889" y="555934"/>
                  <a:pt x="2568749" y="749861"/>
                </a:cubicBezTo>
                <a:cubicBezTo>
                  <a:pt x="2587995" y="980723"/>
                  <a:pt x="2590342" y="1212702"/>
                  <a:pt x="2575743" y="1443898"/>
                </a:cubicBezTo>
                <a:cubicBezTo>
                  <a:pt x="2561530" y="1622385"/>
                  <a:pt x="2545510" y="1800869"/>
                  <a:pt x="2540772" y="1979809"/>
                </a:cubicBezTo>
                <a:cubicBezTo>
                  <a:pt x="2529488" y="2387004"/>
                  <a:pt x="2563334" y="2789896"/>
                  <a:pt x="2590182" y="3194149"/>
                </a:cubicBezTo>
                <a:cubicBezTo>
                  <a:pt x="2600562" y="3351484"/>
                  <a:pt x="2608177" y="3508706"/>
                  <a:pt x="2609023" y="3665900"/>
                </a:cubicBezTo>
                <a:close/>
              </a:path>
            </a:pathLst>
          </a:custGeom>
          <a:solidFill>
            <a:srgbClr val="CD9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A5142F-F369-3844-AEFD-0729E0068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244268"/>
            <a:ext cx="5572505" cy="3845029"/>
          </a:xfrm>
          <a:prstGeom prst="rect">
            <a:avLst/>
          </a:prstGeom>
        </p:spPr>
      </p:pic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0CDB2B-4F46-BD4B-9A9B-B84A49519B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855" y="187326"/>
            <a:ext cx="5738195" cy="39019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D7310E-2A4F-7243-A032-DE7FC37C2E56}"/>
              </a:ext>
            </a:extLst>
          </p:cNvPr>
          <p:cNvSpPr txBox="1"/>
          <p:nvPr/>
        </p:nvSpPr>
        <p:spPr>
          <a:xfrm>
            <a:off x="0" y="4248898"/>
            <a:ext cx="4935474" cy="2609102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97B8F1-7224-EA4D-9594-28EE57360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" y="4333565"/>
            <a:ext cx="4672585" cy="2391700"/>
          </a:xfrm>
        </p:spPr>
        <p:txBody>
          <a:bodyPr anchor="ctr">
            <a:noAutofit/>
          </a:bodyPr>
          <a:lstStyle/>
          <a:p>
            <a:pPr algn="ctr"/>
            <a:r>
              <a:rPr lang="en-US" sz="4000" dirty="0" err="1">
                <a:latin typeface="Century Gothic" panose="020B0502020202020204" pitchFamily="34" charset="0"/>
              </a:rPr>
              <a:t>Bosa</a:t>
            </a:r>
            <a:r>
              <a:rPr lang="en-US" sz="4000" dirty="0">
                <a:latin typeface="Century Gothic" panose="020B0502020202020204" pitchFamily="34" charset="0"/>
              </a:rPr>
              <a:t> lacks high stratum levels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E8D229-FD68-B949-A5D4-310D77D34ECC}"/>
              </a:ext>
            </a:extLst>
          </p:cNvPr>
          <p:cNvSpPr txBox="1"/>
          <p:nvPr/>
        </p:nvSpPr>
        <p:spPr>
          <a:xfrm>
            <a:off x="4935474" y="4248897"/>
            <a:ext cx="7256526" cy="2609103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4" name="Content Placeholder 21">
            <a:extLst>
              <a:ext uri="{FF2B5EF4-FFF2-40B4-BE49-F238E27FC236}">
                <a16:creationId xmlns:a16="http://schemas.microsoft.com/office/drawing/2014/main" id="{255473B8-2748-41B0-AA29-D5DFFC1FB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4925" y="4806057"/>
            <a:ext cx="6894576" cy="2019984"/>
          </a:xfrm>
        </p:spPr>
        <p:txBody>
          <a:bodyPr anchor="ctr">
            <a:normAutofit fontScale="92500" lnSpcReduction="20000"/>
          </a:bodyPr>
          <a:lstStyle/>
          <a:p>
            <a:pPr algn="ctr"/>
            <a:r>
              <a:rPr lang="en-US" sz="2200" dirty="0">
                <a:latin typeface="Century Gothic" panose="020B0502020202020204" pitchFamily="34" charset="0"/>
              </a:rPr>
              <a:t>Getting rid of the stratum system eliminates the cognitive dissonance associated with areas that currently have low strata levels.</a:t>
            </a:r>
          </a:p>
          <a:p>
            <a:pPr algn="ctr"/>
            <a:r>
              <a:rPr lang="en-US" sz="2200" dirty="0">
                <a:latin typeface="Century Gothic" panose="020B0502020202020204" pitchFamily="34" charset="0"/>
              </a:rPr>
              <a:t>Achieving at least a 3 on the stratum scale</a:t>
            </a:r>
          </a:p>
          <a:p>
            <a:pPr algn="ctr"/>
            <a:r>
              <a:rPr lang="en-US" sz="2200" dirty="0">
                <a:latin typeface="Century Gothic" panose="020B0502020202020204" pitchFamily="34" charset="0"/>
              </a:rPr>
              <a:t> According to most </a:t>
            </a:r>
            <a:r>
              <a:rPr lang="en-US" sz="2200" i="1" dirty="0" err="1">
                <a:latin typeface="Century Gothic" panose="020B0502020202020204" pitchFamily="34" charset="0"/>
              </a:rPr>
              <a:t>bogotanos</a:t>
            </a:r>
            <a:r>
              <a:rPr lang="en-US" sz="2200" i="1" dirty="0">
                <a:latin typeface="Century Gothic" panose="020B0502020202020204" pitchFamily="34" charset="0"/>
              </a:rPr>
              <a:t>, a 3 is</a:t>
            </a:r>
            <a:r>
              <a:rPr lang="en-US" sz="2200" dirty="0">
                <a:latin typeface="Century Gothic" panose="020B0502020202020204" pitchFamily="34" charset="0"/>
              </a:rPr>
              <a:t> a minute difference compared to a 5.</a:t>
            </a:r>
          </a:p>
          <a:p>
            <a:pPr algn="ctr"/>
            <a:endParaRPr lang="en-US" sz="2200" dirty="0">
              <a:latin typeface="Century Gothic" panose="020B0502020202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294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CD9824"/>
          </a:solidFill>
          <a:ln w="38100" cap="rnd">
            <a:solidFill>
              <a:srgbClr val="CD982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2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CE70779B-F4B9-49A2-85FE-B515FD109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3732551"/>
            <a:ext cx="5389620" cy="3125448"/>
          </a:xfrm>
          <a:solidFill>
            <a:schemeClr val="bg2"/>
          </a:solidFill>
          <a:ln w="44450">
            <a:solidFill>
              <a:schemeClr val="tx1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Only having a security guard room will average 345k.</a:t>
            </a:r>
          </a:p>
          <a:p>
            <a:pPr algn="ctr"/>
            <a:r>
              <a:rPr lang="en-US" dirty="0">
                <a:latin typeface="Century Gothic" panose="020B0502020202020204" pitchFamily="34" charset="0"/>
              </a:rPr>
              <a:t>Having just a security guard room increases profit by 35k</a:t>
            </a:r>
          </a:p>
          <a:p>
            <a:pPr algn="ctr"/>
            <a:r>
              <a:rPr lang="en-US" dirty="0">
                <a:latin typeface="Century Gothic" panose="020B0502020202020204" pitchFamily="34" charset="0"/>
              </a:rPr>
              <a:t>Investors want a pool more than a security guard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Content Placeholder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C556A4-11E1-2C47-9B2F-1DAE2D987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9901" y="4577"/>
            <a:ext cx="6802023" cy="6853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D6E50B-8F27-D54D-8CC2-46E2275F5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9924" y="0"/>
            <a:ext cx="5419543" cy="3732550"/>
          </a:xfrm>
          <a:noFill/>
          <a:ln w="38100">
            <a:solidFill>
              <a:schemeClr val="tx1"/>
            </a:solidFill>
          </a:ln>
        </p:spPr>
        <p:txBody>
          <a:bodyPr anchor="b">
            <a:noAutofit/>
          </a:bodyPr>
          <a:lstStyle/>
          <a:p>
            <a:pPr algn="ctr"/>
            <a:r>
              <a:rPr lang="en-AU" sz="4000" i="1" dirty="0" err="1">
                <a:latin typeface="Century Gothic" panose="020B0502020202020204" pitchFamily="34" charset="0"/>
              </a:rPr>
              <a:t>Bogotanos</a:t>
            </a:r>
            <a:r>
              <a:rPr lang="en-AU" sz="4000" i="1" dirty="0">
                <a:latin typeface="Century Gothic" panose="020B0502020202020204" pitchFamily="34" charset="0"/>
              </a:rPr>
              <a:t> </a:t>
            </a:r>
            <a:r>
              <a:rPr lang="en-AU" sz="4000" dirty="0">
                <a:latin typeface="Century Gothic" panose="020B0502020202020204" pitchFamily="34" charset="0"/>
              </a:rPr>
              <a:t>purchase properties with pools and a security guard room by 300% compared to without</a:t>
            </a:r>
            <a:endParaRPr lang="en-US" sz="4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05729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RegularSeedLeftStep">
      <a:dk1>
        <a:srgbClr val="000000"/>
      </a:dk1>
      <a:lt1>
        <a:srgbClr val="FFFFFF"/>
      </a:lt1>
      <a:dk2>
        <a:srgbClr val="243641"/>
      </a:dk2>
      <a:lt2>
        <a:srgbClr val="E2E4E8"/>
      </a:lt2>
      <a:accent1>
        <a:srgbClr val="CD9824"/>
      </a:accent1>
      <a:accent2>
        <a:srgbClr val="D54B17"/>
      </a:accent2>
      <a:accent3>
        <a:srgbClr val="E72944"/>
      </a:accent3>
      <a:accent4>
        <a:srgbClr val="D51782"/>
      </a:accent4>
      <a:accent5>
        <a:srgbClr val="E729E2"/>
      </a:accent5>
      <a:accent6>
        <a:srgbClr val="9023D7"/>
      </a:accent6>
      <a:hlink>
        <a:srgbClr val="5A7CC8"/>
      </a:hlink>
      <a:folHlink>
        <a:srgbClr val="7F7F7F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746</Words>
  <Application>Microsoft Macintosh PowerPoint</Application>
  <PresentationFormat>Widescreen</PresentationFormat>
  <Paragraphs>76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Century Gothic</vt:lpstr>
      <vt:lpstr>Modern Love</vt:lpstr>
      <vt:lpstr>The Hand</vt:lpstr>
      <vt:lpstr>Wingdings</vt:lpstr>
      <vt:lpstr>SketchyVTI</vt:lpstr>
      <vt:lpstr>Bogotá, Colombia Real Estate Analysis</vt:lpstr>
      <vt:lpstr>PowerPoint Presentation</vt:lpstr>
      <vt:lpstr>Table of Continents</vt:lpstr>
      <vt:lpstr>PowerPoint Presentation</vt:lpstr>
      <vt:lpstr>PowerPoint Presentation</vt:lpstr>
      <vt:lpstr>Import factors for sell price in Bosa are strata, area of property and # of bathrooms</vt:lpstr>
      <vt:lpstr>Properties in Bosa are generally half the size of what you will see in the rest of Bogotá</vt:lpstr>
      <vt:lpstr>Bosa lacks high stratum levels</vt:lpstr>
      <vt:lpstr>Bogotanos purchase properties with pools and a security guard room by 300% compared to without</vt:lpstr>
      <vt:lpstr>Party rooms lower your property price by nearly 200k </vt:lpstr>
      <vt:lpstr>Installing a green area and a jacuzzi will double the sell price</vt:lpstr>
      <vt:lpstr>Properties listed in Bosa are nearly 50% less than the rest of the city. 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Bogotá, Colombia Real Estate Analysis</dc:title>
  <dc:creator>Usuario de Microsoft Office</dc:creator>
  <cp:lastModifiedBy>Usuario de Microsoft Office</cp:lastModifiedBy>
  <cp:revision>5</cp:revision>
  <dcterms:created xsi:type="dcterms:W3CDTF">2020-05-15T11:06:40Z</dcterms:created>
  <dcterms:modified xsi:type="dcterms:W3CDTF">2020-05-23T22:36:03Z</dcterms:modified>
</cp:coreProperties>
</file>